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86837F">
            <a:alpha val="80000"/>
          </a:srgbClr>
        </a:solidFill>
        <a:effectLst>
          <a:outerShdw blurRad="25400" dist="12700" dir="5400000" rotWithShape="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8C8AF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E7E6E2">
              <a:alpha val="60000"/>
            </a:srgbClr>
          </a:solidFill>
        </a:fill>
      </a:tcStyle>
    </a:wholeTbl>
    <a:band2H>
      <a:tcTxStyle/>
      <a:tcStyle>
        <a:tcBdr/>
        <a:fill>
          <a:solidFill>
            <a:srgbClr val="B6BEC8">
              <a:alpha val="3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wholeTbl>
    <a:band2H>
      <a:tcTxStyle/>
      <a:tcStyle>
        <a:tcBdr/>
        <a:fill>
          <a:solidFill>
            <a:srgbClr val="CBCAB9">
              <a:alpha val="7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0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solidFill>
                <a:srgbClr val="5A5950"/>
              </a:solidFill>
              <a:prstDash val="solid"/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254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254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/>
    <p:restoredTop sz="94698"/>
  </p:normalViewPr>
  <p:slideViewPr>
    <p:cSldViewPr snapToGrid="0" snapToObjects="1">
      <p:cViewPr>
        <p:scale>
          <a:sx n="80" d="100"/>
          <a:sy n="80" d="100"/>
        </p:scale>
        <p:origin x="24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040" y="5264150"/>
            <a:ext cx="7408720" cy="39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841500" y="2273300"/>
            <a:ext cx="9321800" cy="2819400"/>
          </a:xfrm>
          <a:prstGeom prst="rect">
            <a:avLst/>
          </a:prstGeom>
        </p:spPr>
        <p:txBody>
          <a:bodyPr anchor="b"/>
          <a:lstStyle>
            <a:lvl1pPr>
              <a:defRPr sz="7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41500" y="5905500"/>
            <a:ext cx="9321800" cy="140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1800"/>
            <a:ext cx="10464800" cy="736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2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sz="half" idx="13"/>
          </p:nvPr>
        </p:nvSpPr>
        <p:spPr>
          <a:xfrm>
            <a:off x="2374900" y="952500"/>
            <a:ext cx="8255000" cy="551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841500" y="6985000"/>
            <a:ext cx="9321800" cy="12319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41500" y="8204200"/>
            <a:ext cx="93218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270000" y="3771900"/>
            <a:ext cx="10464800" cy="2209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13"/>
          </p:nvPr>
        </p:nvSpPr>
        <p:spPr>
          <a:xfrm>
            <a:off x="7070725" y="1714500"/>
            <a:ext cx="4733925" cy="6311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74700" y="2717800"/>
            <a:ext cx="6045200" cy="2438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4700" y="5168900"/>
            <a:ext cx="6045200" cy="2755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984500"/>
            <a:ext cx="10464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2800"/>
              </a:spcBef>
              <a:buBlip>
                <a:blip r:embed="rId3"/>
              </a:buBlip>
              <a:defRPr sz="3600"/>
            </a:lvl1pPr>
            <a:lvl2pPr marL="838200" indent="-419100">
              <a:spcBef>
                <a:spcPts val="2800"/>
              </a:spcBef>
              <a:buBlip>
                <a:blip r:embed="rId3"/>
              </a:buBlip>
              <a:defRPr sz="3600"/>
            </a:lvl2pPr>
            <a:lvl3pPr marL="1257300" indent="-419100">
              <a:spcBef>
                <a:spcPts val="2800"/>
              </a:spcBef>
              <a:buBlip>
                <a:blip r:embed="rId3"/>
              </a:buBlip>
              <a:defRPr sz="3600"/>
            </a:lvl3pPr>
            <a:lvl4pPr marL="1676400" indent="-419100">
              <a:spcBef>
                <a:spcPts val="2800"/>
              </a:spcBef>
              <a:buBlip>
                <a:blip r:embed="rId3"/>
              </a:buBlip>
              <a:defRPr sz="3600"/>
            </a:lvl4pPr>
            <a:lvl5pPr marL="2095500" indent="-419100">
              <a:spcBef>
                <a:spcPts val="2800"/>
              </a:spcBef>
              <a:buBlip>
                <a:blip r:embed="rId3"/>
              </a:buBlip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quarter" idx="13"/>
          </p:nvPr>
        </p:nvSpPr>
        <p:spPr>
          <a:xfrm>
            <a:off x="7569200" y="3302000"/>
            <a:ext cx="3810000" cy="508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84500"/>
            <a:ext cx="5257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2800"/>
              </a:spcBef>
              <a:buBlip>
                <a:blip r:embed="rId3"/>
              </a:buBlip>
              <a:defRPr sz="3600"/>
            </a:lvl1pPr>
            <a:lvl2pPr marL="838200" indent="-419100">
              <a:spcBef>
                <a:spcPts val="2800"/>
              </a:spcBef>
              <a:buBlip>
                <a:blip r:embed="rId3"/>
              </a:buBlip>
              <a:defRPr sz="3600"/>
            </a:lvl2pPr>
            <a:lvl3pPr marL="1257300" indent="-419100">
              <a:spcBef>
                <a:spcPts val="2800"/>
              </a:spcBef>
              <a:buBlip>
                <a:blip r:embed="rId3"/>
              </a:buBlip>
              <a:defRPr sz="3600"/>
            </a:lvl3pPr>
            <a:lvl4pPr marL="1676400" indent="-419100">
              <a:spcBef>
                <a:spcPts val="2800"/>
              </a:spcBef>
              <a:buBlip>
                <a:blip r:embed="rId3"/>
              </a:buBlip>
              <a:defRPr sz="3600"/>
            </a:lvl4pPr>
            <a:lvl5pPr marL="2095500" indent="-419100">
              <a:spcBef>
                <a:spcPts val="2800"/>
              </a:spcBef>
              <a:buBlip>
                <a:blip r:embed="rId3"/>
              </a:buBlip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6719758" y="4990857"/>
            <a:ext cx="5410201" cy="381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6719758" y="939557"/>
            <a:ext cx="5410201" cy="381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half" idx="15"/>
          </p:nvPr>
        </p:nvSpPr>
        <p:spPr>
          <a:xfrm>
            <a:off x="979663" y="939800"/>
            <a:ext cx="5499101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825500"/>
            <a:ext cx="10464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359899"/>
            <a:ext cx="368301" cy="431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0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9pPr>
    </p:titleStyle>
    <p:bodyStyle>
      <a:lvl1pPr marL="482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965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1447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1930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24130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2895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3378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3860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4343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4200" b="0" i="1" u="none" strike="noStrike" cap="none" spc="0" baseline="0">
          <a:ln>
            <a:noFill/>
          </a:ln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20" Type="http://schemas.openxmlformats.org/officeDocument/2006/relationships/image" Target="../media/image74.tif"/><Relationship Id="rId21" Type="http://schemas.openxmlformats.org/officeDocument/2006/relationships/image" Target="../media/image75.png"/><Relationship Id="rId22" Type="http://schemas.openxmlformats.org/officeDocument/2006/relationships/image" Target="../media/image9.emf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8" Type="http://schemas.openxmlformats.org/officeDocument/2006/relationships/image" Target="../media/image72.png"/><Relationship Id="rId19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ubtitle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defRPr sz="8400"/>
            </a:lvl1pPr>
          </a:lstStyle>
          <a:p>
            <a:r>
              <a:rPr dirty="0"/>
              <a:t>An American Brand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06ECCE-8097-FC4B-A357-0FBB889F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86" y="2087510"/>
            <a:ext cx="8834427" cy="25287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Image"/>
          <p:cNvGrpSpPr/>
          <p:nvPr/>
        </p:nvGrpSpPr>
        <p:grpSpPr>
          <a:xfrm>
            <a:off x="1432606" y="2132088"/>
            <a:ext cx="10139588" cy="6894848"/>
            <a:chOff x="0" y="0"/>
            <a:chExt cx="10139586" cy="6894847"/>
          </a:xfrm>
        </p:grpSpPr>
        <p:pic>
          <p:nvPicPr>
            <p:cNvPr id="16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885587" cy="65646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39587" cy="6894848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76C67C-2D6C-B84A-B83C-EBCD2E4BB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Picture 5"/>
          <p:cNvGrpSpPr/>
          <p:nvPr/>
        </p:nvGrpSpPr>
        <p:grpSpPr>
          <a:xfrm>
            <a:off x="1074897" y="3187985"/>
            <a:ext cx="5151121" cy="5684521"/>
            <a:chOff x="0" y="0"/>
            <a:chExt cx="5151120" cy="5684520"/>
          </a:xfrm>
        </p:grpSpPr>
        <p:pic>
          <p:nvPicPr>
            <p:cNvPr id="167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899"/>
              <a:ext cx="4897121" cy="53543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Picture 5" descr="Picture 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151121" cy="5684522"/>
            </a:xfrm>
            <a:prstGeom prst="rect">
              <a:avLst/>
            </a:prstGeom>
            <a:effectLst/>
          </p:spPr>
        </p:pic>
      </p:grpSp>
      <p:sp>
        <p:nvSpPr>
          <p:cNvPr id="169" name="TextBox 6"/>
          <p:cNvSpPr txBox="1"/>
          <p:nvPr/>
        </p:nvSpPr>
        <p:spPr>
          <a:xfrm>
            <a:off x="7707619" y="2971262"/>
            <a:ext cx="40584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t>Clyde Hooker Sr. – Founder</a:t>
            </a:r>
          </a:p>
        </p:txBody>
      </p:sp>
      <p:sp>
        <p:nvSpPr>
          <p:cNvPr id="170" name="TextBox 7"/>
          <p:cNvSpPr txBox="1"/>
          <p:nvPr/>
        </p:nvSpPr>
        <p:spPr>
          <a:xfrm>
            <a:off x="7945015" y="4438830"/>
            <a:ext cx="375032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rPr dirty="0"/>
              <a:t>Started in 1924 at age 29</a:t>
            </a:r>
          </a:p>
        </p:txBody>
      </p:sp>
      <p:sp>
        <p:nvSpPr>
          <p:cNvPr id="171" name="TextBox 8"/>
          <p:cNvSpPr txBox="1"/>
          <p:nvPr/>
        </p:nvSpPr>
        <p:spPr>
          <a:xfrm>
            <a:off x="7790969" y="5906399"/>
            <a:ext cx="4058421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t>Distinction that the family that started the company still runs the company today.  Never purchased or sold.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3334E7-0D0B-2B4E-974F-0AC1D566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Picture 2"/>
          <p:cNvGrpSpPr/>
          <p:nvPr/>
        </p:nvGrpSpPr>
        <p:grpSpPr>
          <a:xfrm>
            <a:off x="1594916" y="2208047"/>
            <a:ext cx="9814968" cy="6670275"/>
            <a:chOff x="0" y="0"/>
            <a:chExt cx="9814966" cy="6670273"/>
          </a:xfrm>
        </p:grpSpPr>
        <p:pic>
          <p:nvPicPr>
            <p:cNvPr id="17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560967" cy="63400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2" descr="Picture 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814967" cy="6670274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08B2B9-202E-1D47-B8A2-A8292D3B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Picture 1"/>
          <p:cNvGrpSpPr/>
          <p:nvPr/>
        </p:nvGrpSpPr>
        <p:grpSpPr>
          <a:xfrm>
            <a:off x="1529348" y="2131099"/>
            <a:ext cx="9946104" cy="6885587"/>
            <a:chOff x="0" y="0"/>
            <a:chExt cx="9946102" cy="6885585"/>
          </a:xfrm>
        </p:grpSpPr>
        <p:pic>
          <p:nvPicPr>
            <p:cNvPr id="180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692103" cy="65553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Picture 1" descr="Picture 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46103" cy="6885586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36D3C0-0FCC-F24A-838C-424C7DEC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Picture 2"/>
          <p:cNvGrpSpPr/>
          <p:nvPr/>
        </p:nvGrpSpPr>
        <p:grpSpPr>
          <a:xfrm>
            <a:off x="6647396" y="2249192"/>
            <a:ext cx="5558907" cy="6688383"/>
            <a:chOff x="0" y="0"/>
            <a:chExt cx="5558906" cy="6688381"/>
          </a:xfrm>
        </p:grpSpPr>
        <p:pic>
          <p:nvPicPr>
            <p:cNvPr id="18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304907" cy="63581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Picture 2" descr="Picture 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58907" cy="6688382"/>
            </a:xfrm>
            <a:prstGeom prst="rect">
              <a:avLst/>
            </a:prstGeom>
            <a:effectLst/>
          </p:spPr>
        </p:pic>
      </p:grpSp>
      <p:grpSp>
        <p:nvGrpSpPr>
          <p:cNvPr id="190" name="Picture 1"/>
          <p:cNvGrpSpPr/>
          <p:nvPr/>
        </p:nvGrpSpPr>
        <p:grpSpPr>
          <a:xfrm>
            <a:off x="663836" y="3478246"/>
            <a:ext cx="6169493" cy="4004976"/>
            <a:chOff x="0" y="0"/>
            <a:chExt cx="6169492" cy="4004975"/>
          </a:xfrm>
        </p:grpSpPr>
        <p:pic>
          <p:nvPicPr>
            <p:cNvPr id="189" name="Picture 1" descr="Pictur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5915494" cy="3674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Picture 1" descr="Picture 1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6169494" cy="4004976"/>
            </a:xfrm>
            <a:prstGeom prst="rect">
              <a:avLst/>
            </a:prstGeom>
            <a:effectLst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4919C5-D861-3048-AC26-C1BC71EE0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2"/>
          <p:cNvSpPr txBox="1"/>
          <p:nvPr/>
        </p:nvSpPr>
        <p:spPr>
          <a:xfrm>
            <a:off x="8204321" y="2646659"/>
            <a:ext cx="348931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Clyde Hooker Jr.</a:t>
            </a:r>
          </a:p>
        </p:txBody>
      </p:sp>
      <p:grpSp>
        <p:nvGrpSpPr>
          <p:cNvPr id="195" name="Picture 3"/>
          <p:cNvGrpSpPr/>
          <p:nvPr/>
        </p:nvGrpSpPr>
        <p:grpSpPr>
          <a:xfrm>
            <a:off x="772697" y="2945252"/>
            <a:ext cx="2928612" cy="3634133"/>
            <a:chOff x="0" y="0"/>
            <a:chExt cx="2928611" cy="3634132"/>
          </a:xfrm>
        </p:grpSpPr>
        <p:pic>
          <p:nvPicPr>
            <p:cNvPr id="194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2674612" cy="33039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Picture 3" descr="Picture 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28612" cy="3634133"/>
            </a:xfrm>
            <a:prstGeom prst="rect">
              <a:avLst/>
            </a:prstGeom>
            <a:effectLst/>
          </p:spPr>
        </p:pic>
      </p:grpSp>
      <p:grpSp>
        <p:nvGrpSpPr>
          <p:cNvPr id="198" name="Picture 4"/>
          <p:cNvGrpSpPr/>
          <p:nvPr/>
        </p:nvGrpSpPr>
        <p:grpSpPr>
          <a:xfrm>
            <a:off x="3574310" y="3209378"/>
            <a:ext cx="3763543" cy="3228179"/>
            <a:chOff x="31621" y="-76201"/>
            <a:chExt cx="3763541" cy="3228178"/>
          </a:xfrm>
        </p:grpSpPr>
        <p:pic>
          <p:nvPicPr>
            <p:cNvPr id="197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509541" cy="28979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Picture 4" descr="Picture 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621" y="-76201"/>
              <a:ext cx="3763541" cy="3228178"/>
            </a:xfrm>
            <a:prstGeom prst="rect">
              <a:avLst/>
            </a:prstGeom>
            <a:effectLst/>
          </p:spPr>
        </p:pic>
      </p:grpSp>
      <p:grpSp>
        <p:nvGrpSpPr>
          <p:cNvPr id="201" name="Picture 5"/>
          <p:cNvGrpSpPr/>
          <p:nvPr/>
        </p:nvGrpSpPr>
        <p:grpSpPr>
          <a:xfrm>
            <a:off x="7401608" y="3453101"/>
            <a:ext cx="4840135" cy="4576981"/>
            <a:chOff x="0" y="0"/>
            <a:chExt cx="4840133" cy="4576979"/>
          </a:xfrm>
        </p:grpSpPr>
        <p:pic>
          <p:nvPicPr>
            <p:cNvPr id="200" name="Picture 5" descr="Picture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4586134" cy="42467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Picture 5" descr="Picture 5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40134" cy="4576980"/>
            </a:xfrm>
            <a:prstGeom prst="rect">
              <a:avLst/>
            </a:prstGeom>
            <a:effectLst/>
          </p:spPr>
        </p:pic>
      </p:grpSp>
      <p:sp>
        <p:nvSpPr>
          <p:cNvPr id="202" name="TextBox 6"/>
          <p:cNvSpPr txBox="1"/>
          <p:nvPr/>
        </p:nvSpPr>
        <p:spPr>
          <a:xfrm>
            <a:off x="1156361" y="6537029"/>
            <a:ext cx="216128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At age 4, Clyde Jr. pulls the steam whistle to open the factory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661269-58EA-354E-B5F7-E14CE79FE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Picture 3"/>
          <p:cNvGrpSpPr/>
          <p:nvPr/>
        </p:nvGrpSpPr>
        <p:grpSpPr>
          <a:xfrm>
            <a:off x="835261" y="3801129"/>
            <a:ext cx="4273571" cy="5234815"/>
            <a:chOff x="0" y="0"/>
            <a:chExt cx="4273570" cy="5234813"/>
          </a:xfrm>
        </p:grpSpPr>
        <p:pic>
          <p:nvPicPr>
            <p:cNvPr id="206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4019572" cy="49046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Picture 3" descr="Picture 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73572" cy="5234815"/>
            </a:xfrm>
            <a:prstGeom prst="rect">
              <a:avLst/>
            </a:prstGeom>
            <a:effectLst/>
          </p:spPr>
        </p:pic>
      </p:grpSp>
      <p:grpSp>
        <p:nvGrpSpPr>
          <p:cNvPr id="210" name="Picture 4"/>
          <p:cNvGrpSpPr/>
          <p:nvPr/>
        </p:nvGrpSpPr>
        <p:grpSpPr>
          <a:xfrm>
            <a:off x="4770590" y="3310876"/>
            <a:ext cx="3904769" cy="4932590"/>
            <a:chOff x="0" y="0"/>
            <a:chExt cx="3904768" cy="4932589"/>
          </a:xfrm>
        </p:grpSpPr>
        <p:pic>
          <p:nvPicPr>
            <p:cNvPr id="209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3650770" cy="46023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Picture 4" descr="Picture 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904770" cy="4932590"/>
            </a:xfrm>
            <a:prstGeom prst="rect">
              <a:avLst/>
            </a:prstGeom>
            <a:effectLst/>
          </p:spPr>
        </p:pic>
      </p:grpSp>
      <p:grpSp>
        <p:nvGrpSpPr>
          <p:cNvPr id="213" name="Picture 5"/>
          <p:cNvGrpSpPr/>
          <p:nvPr/>
        </p:nvGrpSpPr>
        <p:grpSpPr>
          <a:xfrm>
            <a:off x="8238465" y="5419039"/>
            <a:ext cx="3994830" cy="3362605"/>
            <a:chOff x="0" y="0"/>
            <a:chExt cx="3994829" cy="3362604"/>
          </a:xfrm>
        </p:grpSpPr>
        <p:pic>
          <p:nvPicPr>
            <p:cNvPr id="212" name="Picture 5" descr="Picture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740830" cy="30324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Picture 5" descr="Picture 5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994830" cy="3362605"/>
            </a:xfrm>
            <a:prstGeom prst="rect">
              <a:avLst/>
            </a:prstGeom>
            <a:effectLst/>
          </p:spPr>
        </p:pic>
      </p:grpSp>
      <p:grpSp>
        <p:nvGrpSpPr>
          <p:cNvPr id="216" name="Picture 6"/>
          <p:cNvGrpSpPr/>
          <p:nvPr/>
        </p:nvGrpSpPr>
        <p:grpSpPr>
          <a:xfrm>
            <a:off x="1038073" y="2255960"/>
            <a:ext cx="10485122" cy="939801"/>
            <a:chOff x="0" y="0"/>
            <a:chExt cx="10485120" cy="939800"/>
          </a:xfrm>
        </p:grpSpPr>
        <p:pic>
          <p:nvPicPr>
            <p:cNvPr id="215" name="Picture 6" descr="Picture 6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899"/>
              <a:ext cx="10231121" cy="6096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Picture 6" descr="Picture 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0485121" cy="939801"/>
            </a:xfrm>
            <a:prstGeom prst="rect">
              <a:avLst/>
            </a:prstGeom>
            <a:effectLst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49FBC5A-153A-A349-B980-2167CBDAA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Picture 1"/>
          <p:cNvGrpSpPr/>
          <p:nvPr/>
        </p:nvGrpSpPr>
        <p:grpSpPr>
          <a:xfrm>
            <a:off x="937655" y="2579276"/>
            <a:ext cx="3818016" cy="4955837"/>
            <a:chOff x="0" y="0"/>
            <a:chExt cx="3818015" cy="4955836"/>
          </a:xfrm>
        </p:grpSpPr>
        <p:pic>
          <p:nvPicPr>
            <p:cNvPr id="220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564016" cy="462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Picture 1" descr="Picture 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18016" cy="4955837"/>
            </a:xfrm>
            <a:prstGeom prst="rect">
              <a:avLst/>
            </a:prstGeom>
            <a:effectLst/>
          </p:spPr>
        </p:pic>
      </p:grpSp>
      <p:grpSp>
        <p:nvGrpSpPr>
          <p:cNvPr id="224" name="Picture 4"/>
          <p:cNvGrpSpPr/>
          <p:nvPr/>
        </p:nvGrpSpPr>
        <p:grpSpPr>
          <a:xfrm>
            <a:off x="5067153" y="3068976"/>
            <a:ext cx="3515155" cy="3976437"/>
            <a:chOff x="0" y="0"/>
            <a:chExt cx="3515154" cy="3976435"/>
          </a:xfrm>
        </p:grpSpPr>
        <p:pic>
          <p:nvPicPr>
            <p:cNvPr id="22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261155" cy="36462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" name="Picture 4" descr="Picture 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15155" cy="3976436"/>
            </a:xfrm>
            <a:prstGeom prst="rect">
              <a:avLst/>
            </a:prstGeom>
            <a:effectLst/>
          </p:spPr>
        </p:pic>
      </p:grpSp>
      <p:sp>
        <p:nvSpPr>
          <p:cNvPr id="225" name="TextBox 5"/>
          <p:cNvSpPr txBox="1"/>
          <p:nvPr/>
        </p:nvSpPr>
        <p:spPr>
          <a:xfrm>
            <a:off x="341146" y="7874174"/>
            <a:ext cx="1232250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Mission Statement</a:t>
            </a:r>
            <a:r>
              <a:rPr b="0">
                <a:latin typeface="Calibri"/>
                <a:ea typeface="Calibri"/>
                <a:cs typeface="Calibri"/>
                <a:sym typeface="Calibri"/>
              </a:rPr>
              <a:t>:   To enhance the lives of the people we touch through innovative home furnishings of exceptional value.</a:t>
            </a:r>
          </a:p>
        </p:txBody>
      </p:sp>
      <p:sp>
        <p:nvSpPr>
          <p:cNvPr id="226" name="TextBox 6"/>
          <p:cNvSpPr txBox="1"/>
          <p:nvPr/>
        </p:nvSpPr>
        <p:spPr>
          <a:xfrm>
            <a:off x="8893790" y="2771194"/>
            <a:ext cx="3173355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Hooker Core Values</a:t>
            </a:r>
          </a:p>
          <a:p>
            <a:pPr algn="l">
              <a:defRPr sz="1400" b="1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Innovation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Citizenship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Caring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Responsibility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Integrity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Service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Listening</a:t>
            </a:r>
          </a:p>
          <a:p>
            <a:pPr marL="400050" indent="-400050" algn="l">
              <a:buSzPct val="100000"/>
              <a:buFont typeface="Helvetica"/>
              <a:buChar char="•"/>
              <a:defRPr sz="2800"/>
            </a:pPr>
            <a:r>
              <a:t>Honesty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6E7B1C-6DB2-EC47-9B92-D05411080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Picture 1"/>
          <p:cNvGrpSpPr/>
          <p:nvPr/>
        </p:nvGrpSpPr>
        <p:grpSpPr>
          <a:xfrm>
            <a:off x="1232758" y="675877"/>
            <a:ext cx="10539284" cy="8401846"/>
            <a:chOff x="0" y="0"/>
            <a:chExt cx="10539283" cy="8401845"/>
          </a:xfrm>
        </p:grpSpPr>
        <p:pic>
          <p:nvPicPr>
            <p:cNvPr id="230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285284" cy="80716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Picture 1" descr="Picture 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539284" cy="84018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2"/>
          <p:cNvSpPr txBox="1"/>
          <p:nvPr/>
        </p:nvSpPr>
        <p:spPr>
          <a:xfrm>
            <a:off x="4444402" y="3753772"/>
            <a:ext cx="353052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Year 1929</a:t>
            </a:r>
          </a:p>
        </p:txBody>
      </p:sp>
      <p:sp>
        <p:nvSpPr>
          <p:cNvPr id="234" name="TextBox 3"/>
          <p:cNvSpPr txBox="1"/>
          <p:nvPr/>
        </p:nvSpPr>
        <p:spPr>
          <a:xfrm>
            <a:off x="4444402" y="5009246"/>
            <a:ext cx="353052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Hooker Today</a:t>
            </a:r>
          </a:p>
        </p:txBody>
      </p:sp>
      <p:sp>
        <p:nvSpPr>
          <p:cNvPr id="235" name="TextBox 4"/>
          <p:cNvSpPr txBox="1"/>
          <p:nvPr/>
        </p:nvSpPr>
        <p:spPr>
          <a:xfrm>
            <a:off x="2456926" y="6085351"/>
            <a:ext cx="809094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Benefit to you = Design Leadership and Financial Stability</a:t>
            </a:r>
          </a:p>
        </p:txBody>
      </p:sp>
      <p:sp>
        <p:nvSpPr>
          <p:cNvPr id="236" name="TextBox 5"/>
          <p:cNvSpPr txBox="1"/>
          <p:nvPr/>
        </p:nvSpPr>
        <p:spPr>
          <a:xfrm>
            <a:off x="1233159" y="7831525"/>
            <a:ext cx="1037371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Industry-leading Inventory Commitment</a:t>
            </a:r>
          </a:p>
        </p:txBody>
      </p:sp>
      <p:sp>
        <p:nvSpPr>
          <p:cNvPr id="237" name="TextBox 6"/>
          <p:cNvSpPr txBox="1"/>
          <p:nvPr/>
        </p:nvSpPr>
        <p:spPr>
          <a:xfrm>
            <a:off x="454033" y="2631466"/>
            <a:ext cx="1151126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100"/>
            </a:lvl1pPr>
          </a:lstStyle>
          <a:p>
            <a:r>
              <a:t>Other noteworthy facts about Hooker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FC259E-0F7D-1143-83A4-70480776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99" y="680577"/>
            <a:ext cx="4838214" cy="135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  <p:bldP spid="234" grpId="2" animBg="1" advAuto="0"/>
      <p:bldP spid="235" grpId="3" animBg="1" advAuto="0"/>
      <p:bldP spid="236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3334E7-0D0B-2B4E-974F-0AC1D566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2F2204-09A0-4C5F-A0C9-93D566231CE5}"/>
              </a:ext>
            </a:extLst>
          </p:cNvPr>
          <p:cNvSpPr txBox="1"/>
          <p:nvPr/>
        </p:nvSpPr>
        <p:spPr>
          <a:xfrm>
            <a:off x="1272208" y="2964247"/>
            <a:ext cx="968071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Our vision: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To enhance the lives of the people we touch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83068B-CABD-4FAA-880B-93441AE6FB57}"/>
              </a:ext>
            </a:extLst>
          </p:cNvPr>
          <p:cNvSpPr txBox="1"/>
          <p:nvPr/>
        </p:nvSpPr>
        <p:spPr>
          <a:xfrm>
            <a:off x="1424608" y="5264764"/>
            <a:ext cx="9680713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86837F">
                    <a:alpha val="80000"/>
                  </a:srgbClr>
                </a:solidFill>
                <a:effectLst>
                  <a:outerShdw blurRad="25400" dist="12700" dir="5400000" rotWithShape="0">
                    <a:srgbClr val="FFFFFF"/>
                  </a:outerShdw>
                </a:effectLst>
                <a:uFillTx/>
                <a:latin typeface="+mn-lt"/>
                <a:ea typeface="+mn-ea"/>
                <a:cs typeface="+mn-cs"/>
                <a:sym typeface="Hoefler Text"/>
              </a:rPr>
              <a:t>Our mission: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We achieve our vision by offering innovative, on trend, high-quality products of exceptional value, supported by unparalleled service.</a:t>
            </a:r>
          </a:p>
        </p:txBody>
      </p:sp>
    </p:spTree>
    <p:extLst>
      <p:ext uri="{BB962C8B-B14F-4D97-AF65-F5344CB8AC3E}">
        <p14:creationId xmlns:p14="http://schemas.microsoft.com/office/powerpoint/2010/main" val="15413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3"/>
          <p:cNvSpPr txBox="1"/>
          <p:nvPr/>
        </p:nvSpPr>
        <p:spPr>
          <a:xfrm>
            <a:off x="932405" y="2348808"/>
            <a:ext cx="1113999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Ranked #5 – Publicly traded furniture companies in the USA</a:t>
            </a:r>
          </a:p>
        </p:txBody>
      </p:sp>
      <p:sp>
        <p:nvSpPr>
          <p:cNvPr id="249" name="TextBox 4"/>
          <p:cNvSpPr txBox="1"/>
          <p:nvPr/>
        </p:nvSpPr>
        <p:spPr>
          <a:xfrm>
            <a:off x="1794232" y="3011000"/>
            <a:ext cx="941633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Largest importer of casegoods into the USA</a:t>
            </a:r>
          </a:p>
        </p:txBody>
      </p:sp>
      <p:grpSp>
        <p:nvGrpSpPr>
          <p:cNvPr id="252" name="Picture 5"/>
          <p:cNvGrpSpPr/>
          <p:nvPr/>
        </p:nvGrpSpPr>
        <p:grpSpPr>
          <a:xfrm>
            <a:off x="958650" y="4068520"/>
            <a:ext cx="3484881" cy="1163321"/>
            <a:chOff x="0" y="0"/>
            <a:chExt cx="3484880" cy="1163320"/>
          </a:xfrm>
        </p:grpSpPr>
        <p:pic>
          <p:nvPicPr>
            <p:cNvPr id="251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899"/>
              <a:ext cx="3230881" cy="8331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Picture 5" descr="Picture 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484882" cy="1163322"/>
            </a:xfrm>
            <a:prstGeom prst="rect">
              <a:avLst/>
            </a:prstGeom>
            <a:effectLst/>
          </p:spPr>
        </p:pic>
      </p:grpSp>
      <p:grpSp>
        <p:nvGrpSpPr>
          <p:cNvPr id="255" name="Picture 7"/>
          <p:cNvGrpSpPr/>
          <p:nvPr/>
        </p:nvGrpSpPr>
        <p:grpSpPr>
          <a:xfrm>
            <a:off x="934601" y="5393713"/>
            <a:ext cx="3532978" cy="1163321"/>
            <a:chOff x="0" y="0"/>
            <a:chExt cx="3532976" cy="1163320"/>
          </a:xfrm>
        </p:grpSpPr>
        <p:pic>
          <p:nvPicPr>
            <p:cNvPr id="254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278977" cy="8331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Picture 7" descr="Picture 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32977" cy="1163321"/>
            </a:xfrm>
            <a:prstGeom prst="rect">
              <a:avLst/>
            </a:prstGeom>
            <a:effectLst/>
          </p:spPr>
        </p:pic>
      </p:grpSp>
      <p:grpSp>
        <p:nvGrpSpPr>
          <p:cNvPr id="258" name="Picture 8"/>
          <p:cNvGrpSpPr/>
          <p:nvPr/>
        </p:nvGrpSpPr>
        <p:grpSpPr>
          <a:xfrm>
            <a:off x="932628" y="6769704"/>
            <a:ext cx="3536925" cy="1051561"/>
            <a:chOff x="0" y="0"/>
            <a:chExt cx="3536924" cy="1051560"/>
          </a:xfrm>
        </p:grpSpPr>
        <p:pic>
          <p:nvPicPr>
            <p:cNvPr id="257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282925" cy="7213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Picture 8" descr="Picture 8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536925" cy="1051561"/>
            </a:xfrm>
            <a:prstGeom prst="rect">
              <a:avLst/>
            </a:prstGeom>
            <a:effectLst/>
          </p:spPr>
        </p:pic>
      </p:grpSp>
      <p:grpSp>
        <p:nvGrpSpPr>
          <p:cNvPr id="261" name="Picture 9"/>
          <p:cNvGrpSpPr/>
          <p:nvPr/>
        </p:nvGrpSpPr>
        <p:grpSpPr>
          <a:xfrm>
            <a:off x="9523359" y="4010044"/>
            <a:ext cx="2052349" cy="1280272"/>
            <a:chOff x="0" y="0"/>
            <a:chExt cx="2052347" cy="1280270"/>
          </a:xfrm>
        </p:grpSpPr>
        <p:pic>
          <p:nvPicPr>
            <p:cNvPr id="260" name="Picture 9" descr="Picture 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1798348" cy="9500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Picture 9" descr="Picture 9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052348" cy="1280271"/>
            </a:xfrm>
            <a:prstGeom prst="rect">
              <a:avLst/>
            </a:prstGeom>
            <a:effectLst/>
          </p:spPr>
        </p:pic>
      </p:grpSp>
      <p:grpSp>
        <p:nvGrpSpPr>
          <p:cNvPr id="264" name="Picture 10"/>
          <p:cNvGrpSpPr/>
          <p:nvPr/>
        </p:nvGrpSpPr>
        <p:grpSpPr>
          <a:xfrm>
            <a:off x="5709019" y="5909255"/>
            <a:ext cx="2548852" cy="980979"/>
            <a:chOff x="0" y="0"/>
            <a:chExt cx="2548851" cy="980978"/>
          </a:xfrm>
        </p:grpSpPr>
        <p:pic>
          <p:nvPicPr>
            <p:cNvPr id="263" name="Picture 10" descr="Picture 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2294852" cy="6507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Picture 10" descr="Picture 10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548852" cy="980979"/>
            </a:xfrm>
            <a:prstGeom prst="rect">
              <a:avLst/>
            </a:prstGeom>
            <a:effectLst/>
          </p:spPr>
        </p:pic>
      </p:grpSp>
      <p:grpSp>
        <p:nvGrpSpPr>
          <p:cNvPr id="267" name="Picture 11"/>
          <p:cNvGrpSpPr/>
          <p:nvPr/>
        </p:nvGrpSpPr>
        <p:grpSpPr>
          <a:xfrm>
            <a:off x="1977630" y="7834823"/>
            <a:ext cx="1202094" cy="1201124"/>
            <a:chOff x="0" y="0"/>
            <a:chExt cx="1202093" cy="1201122"/>
          </a:xfrm>
        </p:grpSpPr>
        <p:pic>
          <p:nvPicPr>
            <p:cNvPr id="266" name="Picture 11" descr="Picture 11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0" y="88900"/>
              <a:ext cx="948094" cy="8709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Picture 11" descr="Picture 11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202094" cy="1201123"/>
            </a:xfrm>
            <a:prstGeom prst="rect">
              <a:avLst/>
            </a:prstGeom>
            <a:effectLst/>
          </p:spPr>
        </p:pic>
      </p:grpSp>
      <p:grpSp>
        <p:nvGrpSpPr>
          <p:cNvPr id="270" name="Picture 12"/>
          <p:cNvGrpSpPr/>
          <p:nvPr/>
        </p:nvGrpSpPr>
        <p:grpSpPr>
          <a:xfrm>
            <a:off x="6051583" y="7511509"/>
            <a:ext cx="1863724" cy="1284804"/>
            <a:chOff x="0" y="0"/>
            <a:chExt cx="1863722" cy="1284802"/>
          </a:xfrm>
        </p:grpSpPr>
        <p:pic>
          <p:nvPicPr>
            <p:cNvPr id="269" name="Picture 12" descr="Picture 12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7000" y="88900"/>
              <a:ext cx="1609723" cy="9546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Picture 12" descr="Picture 12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863723" cy="1284803"/>
            </a:xfrm>
            <a:prstGeom prst="rect">
              <a:avLst/>
            </a:prstGeom>
            <a:effectLst/>
          </p:spPr>
        </p:pic>
      </p:grpSp>
      <p:grpSp>
        <p:nvGrpSpPr>
          <p:cNvPr id="273" name="Picture 13"/>
          <p:cNvGrpSpPr/>
          <p:nvPr/>
        </p:nvGrpSpPr>
        <p:grpSpPr>
          <a:xfrm>
            <a:off x="9747263" y="7511509"/>
            <a:ext cx="1604541" cy="1289085"/>
            <a:chOff x="0" y="0"/>
            <a:chExt cx="1604539" cy="1289083"/>
          </a:xfrm>
        </p:grpSpPr>
        <p:pic>
          <p:nvPicPr>
            <p:cNvPr id="272" name="Picture 13" descr="Picture 13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7000" y="88900"/>
              <a:ext cx="1350540" cy="9588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1" name="Picture 13" descr="Picture 13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604540" cy="1289084"/>
            </a:xfrm>
            <a:prstGeom prst="rect">
              <a:avLst/>
            </a:prstGeom>
            <a:effectLst/>
          </p:spPr>
        </p:pic>
      </p:grpSp>
      <p:grpSp>
        <p:nvGrpSpPr>
          <p:cNvPr id="276" name="Picture 14"/>
          <p:cNvGrpSpPr/>
          <p:nvPr/>
        </p:nvGrpSpPr>
        <p:grpSpPr>
          <a:xfrm>
            <a:off x="9513647" y="5752866"/>
            <a:ext cx="2071773" cy="1293757"/>
            <a:chOff x="0" y="0"/>
            <a:chExt cx="2071772" cy="1293756"/>
          </a:xfrm>
        </p:grpSpPr>
        <p:pic>
          <p:nvPicPr>
            <p:cNvPr id="275" name="Picture 14" descr="Picture 14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27000" y="88900"/>
              <a:ext cx="1817773" cy="9635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Picture 14" descr="Picture 14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2071773" cy="1293757"/>
            </a:xfrm>
            <a:prstGeom prst="rect">
              <a:avLst/>
            </a:prstGeom>
            <a:effectLst/>
          </p:spPr>
        </p:pic>
      </p:grpSp>
      <p:grpSp>
        <p:nvGrpSpPr>
          <p:cNvPr id="280" name="Image"/>
          <p:cNvGrpSpPr/>
          <p:nvPr/>
        </p:nvGrpSpPr>
        <p:grpSpPr>
          <a:xfrm>
            <a:off x="5985546" y="4010044"/>
            <a:ext cx="1995798" cy="1280272"/>
            <a:chOff x="0" y="0"/>
            <a:chExt cx="1995796" cy="1280270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7000" y="88900"/>
              <a:ext cx="1741797" cy="9500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Image" descr="Image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1995797" cy="1280271"/>
            </a:xfrm>
            <a:prstGeom prst="rect">
              <a:avLst/>
            </a:prstGeom>
            <a:effectLst/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B3D6695-1A69-244D-A81C-C050DF62EC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5" grpId="2" animBg="1" advAuto="0"/>
      <p:bldP spid="258" grpId="3" animBg="1" advAuto="0"/>
      <p:bldP spid="261" grpId="4" animBg="1" advAuto="0"/>
      <p:bldP spid="264" grpId="5" animBg="1" advAuto="0"/>
      <p:bldP spid="267" grpId="6" animBg="1" advAuto="0"/>
      <p:bldP spid="270" grpId="7" animBg="1" advAuto="0"/>
      <p:bldP spid="273" grpId="8" animBg="1" advAuto="0"/>
      <p:bldP spid="276" grpId="9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ubtitle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defRPr sz="8400"/>
            </a:lvl1pPr>
          </a:lstStyle>
          <a:p>
            <a:r>
              <a:t>An American Brand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C115D8-7003-6146-A86A-B503C3E57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86" y="2087510"/>
            <a:ext cx="8834427" cy="2528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Picture 1"/>
          <p:cNvGrpSpPr/>
          <p:nvPr/>
        </p:nvGrpSpPr>
        <p:grpSpPr>
          <a:xfrm>
            <a:off x="1240558" y="2133676"/>
            <a:ext cx="10523684" cy="6769896"/>
            <a:chOff x="0" y="0"/>
            <a:chExt cx="10523682" cy="6769895"/>
          </a:xfrm>
        </p:grpSpPr>
        <p:pic>
          <p:nvPicPr>
            <p:cNvPr id="124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269683" cy="64396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Picture 1" descr="Picture 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523683" cy="6769896"/>
            </a:xfrm>
            <a:prstGeom prst="rect">
              <a:avLst/>
            </a:prstGeom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B45FA9-CAEA-8648-9AD1-27917EE93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3"/>
          <p:cNvSpPr txBox="1"/>
          <p:nvPr/>
        </p:nvSpPr>
        <p:spPr>
          <a:xfrm>
            <a:off x="10299173" y="2911339"/>
            <a:ext cx="2035439" cy="340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t>Attributes of VA and NC</a:t>
            </a:r>
          </a:p>
          <a:p>
            <a:pPr algn="l">
              <a:defRPr sz="2200"/>
            </a:pPr>
            <a:endParaRPr/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Rolling hills</a:t>
            </a:r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Agriculture</a:t>
            </a:r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Tobacco</a:t>
            </a:r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Textiles</a:t>
            </a:r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Furniture factories</a:t>
            </a:r>
          </a:p>
          <a:p>
            <a:pPr marL="635000" indent="-635000" algn="l">
              <a:buSzPct val="100000"/>
              <a:buFont typeface="Helvetica"/>
              <a:buChar char="•"/>
              <a:defRPr sz="2200"/>
            </a:pPr>
            <a:r>
              <a:t>Lumber</a:t>
            </a:r>
          </a:p>
        </p:txBody>
      </p:sp>
      <p:grpSp>
        <p:nvGrpSpPr>
          <p:cNvPr id="132" name="Image"/>
          <p:cNvGrpSpPr/>
          <p:nvPr/>
        </p:nvGrpSpPr>
        <p:grpSpPr>
          <a:xfrm>
            <a:off x="894744" y="2962565"/>
            <a:ext cx="9204130" cy="5977307"/>
            <a:chOff x="0" y="0"/>
            <a:chExt cx="9204128" cy="5977305"/>
          </a:xfrm>
        </p:grpSpPr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950129" cy="5647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04129" cy="5977306"/>
            </a:xfrm>
            <a:prstGeom prst="rect">
              <a:avLst/>
            </a:prstGeom>
            <a:effectLst/>
          </p:spPr>
        </p:pic>
      </p:grpSp>
      <p:sp>
        <p:nvSpPr>
          <p:cNvPr id="133" name="Quote Bubble"/>
          <p:cNvSpPr/>
          <p:nvPr/>
        </p:nvSpPr>
        <p:spPr>
          <a:xfrm>
            <a:off x="6814084" y="4934857"/>
            <a:ext cx="1516857" cy="975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4029"/>
                  <a:pt x="21600" y="8999"/>
                </a:cubicBezTo>
                <a:cubicBezTo>
                  <a:pt x="21600" y="11521"/>
                  <a:pt x="20346" y="13797"/>
                  <a:pt x="18339" y="15431"/>
                </a:cubicBezTo>
                <a:lnTo>
                  <a:pt x="21453" y="21600"/>
                </a:lnTo>
                <a:lnTo>
                  <a:pt x="14880" y="17329"/>
                </a:lnTo>
                <a:cubicBezTo>
                  <a:pt x="13620" y="17758"/>
                  <a:pt x="12245" y="17997"/>
                  <a:pt x="10800" y="17997"/>
                </a:cubicBezTo>
                <a:cubicBezTo>
                  <a:pt x="4835" y="17997"/>
                  <a:pt x="0" y="13968"/>
                  <a:pt x="0" y="8999"/>
                </a:cubicBezTo>
                <a:cubicBezTo>
                  <a:pt x="0" y="4029"/>
                  <a:pt x="4835" y="0"/>
                  <a:pt x="10800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i="0"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34" name="Martinsville, VA"/>
          <p:cNvSpPr txBox="1"/>
          <p:nvPr/>
        </p:nvSpPr>
        <p:spPr>
          <a:xfrm>
            <a:off x="6894618" y="5165098"/>
            <a:ext cx="13557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</a:defRPr>
            </a:lvl1pPr>
          </a:lstStyle>
          <a:p>
            <a:r>
              <a:t>Martinsville, VA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FEDA69-5EA7-9944-B7E9-3BEDC5108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44" y="724238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Image"/>
          <p:cNvGrpSpPr/>
          <p:nvPr/>
        </p:nvGrpSpPr>
        <p:grpSpPr>
          <a:xfrm>
            <a:off x="1684073" y="2045348"/>
            <a:ext cx="9636654" cy="6950183"/>
            <a:chOff x="0" y="0"/>
            <a:chExt cx="9636652" cy="6950182"/>
          </a:xfrm>
        </p:grpSpPr>
        <p:pic>
          <p:nvPicPr>
            <p:cNvPr id="13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382653" cy="66199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36653" cy="6950183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0E421E-86BF-7A43-856A-810466431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Image"/>
          <p:cNvGrpSpPr/>
          <p:nvPr/>
        </p:nvGrpSpPr>
        <p:grpSpPr>
          <a:xfrm>
            <a:off x="1470299" y="2151613"/>
            <a:ext cx="10064202" cy="6755882"/>
            <a:chOff x="0" y="0"/>
            <a:chExt cx="10064200" cy="6755881"/>
          </a:xfrm>
        </p:grpSpPr>
        <p:pic>
          <p:nvPicPr>
            <p:cNvPr id="1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9810202" cy="6425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0064202" cy="6755882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01BDCC-C3CC-9949-9858-7AA612B01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Image"/>
          <p:cNvGrpSpPr/>
          <p:nvPr/>
        </p:nvGrpSpPr>
        <p:grpSpPr>
          <a:xfrm>
            <a:off x="1511526" y="2134852"/>
            <a:ext cx="9981748" cy="6815365"/>
            <a:chOff x="0" y="0"/>
            <a:chExt cx="9981746" cy="6815363"/>
          </a:xfrm>
        </p:grpSpPr>
        <p:pic>
          <p:nvPicPr>
            <p:cNvPr id="14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727747" cy="64851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81747" cy="6815365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36364F-6B39-FC48-87FB-C6CB665E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Image"/>
          <p:cNvGrpSpPr/>
          <p:nvPr/>
        </p:nvGrpSpPr>
        <p:grpSpPr>
          <a:xfrm>
            <a:off x="1199050" y="2426780"/>
            <a:ext cx="10606700" cy="6242742"/>
            <a:chOff x="0" y="0"/>
            <a:chExt cx="10606698" cy="6242741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352699" cy="59125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06699" cy="6242742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11EF98-C49D-9E4C-BD22-027F8F2A3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Image"/>
          <p:cNvGrpSpPr/>
          <p:nvPr/>
        </p:nvGrpSpPr>
        <p:grpSpPr>
          <a:xfrm>
            <a:off x="1519367" y="2216840"/>
            <a:ext cx="9966066" cy="6804912"/>
            <a:chOff x="0" y="0"/>
            <a:chExt cx="9966065" cy="6804910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712066" cy="6474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66066" cy="6804911"/>
            </a:xfrm>
            <a:prstGeom prst="rect">
              <a:avLst/>
            </a:prstGeom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502469-2E14-1643-A551-952EB242D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0" y="671666"/>
            <a:ext cx="4359679" cy="1220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179</Words>
  <Application>Microsoft Macintosh PowerPoint</Application>
  <PresentationFormat>Другой</PresentationFormat>
  <Paragraphs>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Calibri</vt:lpstr>
      <vt:lpstr>Helvetica</vt:lpstr>
      <vt:lpstr>Helvetica Neue</vt:lpstr>
      <vt:lpstr>Hoefler Text</vt:lpstr>
      <vt:lpstr>Palatino</vt:lpstr>
      <vt:lpstr>Trebuchet MS</vt:lpstr>
      <vt:lpstr>Moroccan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пользователь Microsoft Office</cp:lastModifiedBy>
  <cp:revision>7</cp:revision>
  <dcterms:modified xsi:type="dcterms:W3CDTF">2021-01-25T07:59:47Z</dcterms:modified>
</cp:coreProperties>
</file>